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27" r:id="rId2"/>
    <p:sldId id="330" r:id="rId3"/>
    <p:sldId id="331" r:id="rId4"/>
    <p:sldId id="332" r:id="rId5"/>
    <p:sldId id="298" r:id="rId6"/>
    <p:sldId id="262" r:id="rId7"/>
    <p:sldId id="263" r:id="rId8"/>
    <p:sldId id="299" r:id="rId9"/>
    <p:sldId id="302" r:id="rId10"/>
    <p:sldId id="264" r:id="rId11"/>
    <p:sldId id="266" r:id="rId12"/>
    <p:sldId id="265" r:id="rId13"/>
    <p:sldId id="335" r:id="rId14"/>
    <p:sldId id="337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38" r:id="rId40"/>
    <p:sldId id="319" r:id="rId41"/>
    <p:sldId id="33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92"/>
    <p:restoredTop sz="85193"/>
  </p:normalViewPr>
  <p:slideViewPr>
    <p:cSldViewPr snapToGrid="0" snapToObjects="1">
      <p:cViewPr varScale="1">
        <p:scale>
          <a:sx n="107" d="100"/>
          <a:sy n="107" d="100"/>
        </p:scale>
        <p:origin x="1104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18885-0942-6FBD-2CBF-DC182003D35F}"/>
              </a:ext>
            </a:extLst>
          </p:cNvPr>
          <p:cNvSpPr txBox="1"/>
          <p:nvPr userDrawn="1"/>
        </p:nvSpPr>
        <p:spPr>
          <a:xfrm>
            <a:off x="10177812" y="246123"/>
            <a:ext cx="128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Princetown LET" pitchFamily="2" charset="0"/>
              </a:rPr>
              <a:t>SPACE 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ctl/IBM-DS0720EN-Project/blob/master/EDA%20Lab.ipynb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ctl/IBM-DS0720EN-Project/blob/master/EDA%20with%20Visualization%20Lab.ipynb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ctl/IBM-DS0720EN-Project/blob/master/EDA%20with%20SQL%20Lab.ipynb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u-gb.dataplatform.cloud.ibm.com/analytics/notebooks/v2/40c96d89-cc44-4e9a-88e7-cbabbbea7e70/view?access_token=5f146469b875b526f4370d145d310dbf4df7cc321ef3bda12ababde630a2ea83" TargetMode="External"/><Relationship Id="rId2" Type="http://schemas.openxmlformats.org/officeDocument/2006/relationships/hyperlink" Target="https://github.com/ictl/IBM-DS0720EN-Project/blob/master/Interactive%20Visual%20Analytics%20with%20Folium%20Lab.ipynb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ctl/IBM-DS0720EN-Project/blob/master/spacex_dash_app.py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ctl/IBM-DS0720EN-Project/blob/master/Machine%20Learning%20Prediction%20Lab.ipynb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ctl/IBM-DS0720EN-Projec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" TargetMode="External"/><Relationship Id="rId2" Type="http://schemas.openxmlformats.org/officeDocument/2006/relationships/hyperlink" Target="https://api.spacexdata.com/v4/launches/past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ctl/IBM-DS0720EN-Project/blob/master/Data%20Collection%20API%20Lab.ipynb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ctl/IBM-DS0720EN-Project/blob/master/Data%20Collection%20with%20Web%20Scraping%20Lab.ipynb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Ivan Lam</a:t>
            </a:r>
          </a:p>
          <a:p>
            <a:r>
              <a:rPr lang="en-GB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4 December 2022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A0B455-DB70-983A-80A0-E392AADBA15D}"/>
              </a:ext>
            </a:extLst>
          </p:cNvPr>
          <p:cNvSpPr/>
          <p:nvPr/>
        </p:nvSpPr>
        <p:spPr>
          <a:xfrm>
            <a:off x="791010" y="1552377"/>
            <a:ext cx="2911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Princetown LET" pitchFamily="2" charset="0"/>
              </a:rPr>
              <a:t>SPACE Y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87982" y="5844604"/>
            <a:ext cx="8932887" cy="849169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data wrangling notebook: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https://github.com/ictl/IBM-DS0720EN-Project/blob/master/EDA%20Lab.ipynb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 and EDI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F0ED9EA-E48B-15AD-36B2-144AC39C7098}"/>
              </a:ext>
            </a:extLst>
          </p:cNvPr>
          <p:cNvCxnSpPr>
            <a:cxnSpLocks/>
          </p:cNvCxnSpPr>
          <p:nvPr/>
        </p:nvCxnSpPr>
        <p:spPr>
          <a:xfrm>
            <a:off x="2893516" y="2157895"/>
            <a:ext cx="190775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27D62BF-7616-87CE-DD15-AC3BD375FFB9}"/>
              </a:ext>
            </a:extLst>
          </p:cNvPr>
          <p:cNvSpPr/>
          <p:nvPr/>
        </p:nvSpPr>
        <p:spPr>
          <a:xfrm>
            <a:off x="770011" y="1502992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column types and any missing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3BBEFF-CF6A-763D-6BB6-26DD33AA8A5B}"/>
              </a:ext>
            </a:extLst>
          </p:cNvPr>
          <p:cNvSpPr/>
          <p:nvPr/>
        </p:nvSpPr>
        <p:spPr>
          <a:xfrm>
            <a:off x="5073935" y="1497522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Calculate number of launches on each site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668D32-DF1C-A930-CD1A-89C087F6DAA5}"/>
              </a:ext>
            </a:extLst>
          </p:cNvPr>
          <p:cNvCxnSpPr>
            <a:cxnSpLocks/>
          </p:cNvCxnSpPr>
          <p:nvPr/>
        </p:nvCxnSpPr>
        <p:spPr>
          <a:xfrm>
            <a:off x="7313116" y="2157893"/>
            <a:ext cx="190775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39FE5DC-DF5D-F11C-8550-309E253B63AB}"/>
              </a:ext>
            </a:extLst>
          </p:cNvPr>
          <p:cNvSpPr/>
          <p:nvPr/>
        </p:nvSpPr>
        <p:spPr>
          <a:xfrm>
            <a:off x="9552299" y="1497521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Calculate number and occurrence of each orbit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2A51DE-AAB6-2298-1D7E-2F276FA299C8}"/>
              </a:ext>
            </a:extLst>
          </p:cNvPr>
          <p:cNvCxnSpPr>
            <a:cxnSpLocks/>
          </p:cNvCxnSpPr>
          <p:nvPr/>
        </p:nvCxnSpPr>
        <p:spPr>
          <a:xfrm>
            <a:off x="10483029" y="3039163"/>
            <a:ext cx="0" cy="102925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8CA49-27CF-2178-F632-5E800383748D}"/>
              </a:ext>
            </a:extLst>
          </p:cNvPr>
          <p:cNvSpPr/>
          <p:nvPr/>
        </p:nvSpPr>
        <p:spPr>
          <a:xfrm>
            <a:off x="9550221" y="4157029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Calculate number and occurrence of mission outcome per orbit type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2446C0-3A8D-3A12-33F1-F543FB801A81}"/>
              </a:ext>
            </a:extLst>
          </p:cNvPr>
          <p:cNvCxnSpPr>
            <a:cxnSpLocks/>
          </p:cNvCxnSpPr>
          <p:nvPr/>
        </p:nvCxnSpPr>
        <p:spPr>
          <a:xfrm flipH="1">
            <a:off x="7552731" y="4808562"/>
            <a:ext cx="16681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9CE9602-642C-D6B0-4942-D9F788461543}"/>
              </a:ext>
            </a:extLst>
          </p:cNvPr>
          <p:cNvSpPr/>
          <p:nvPr/>
        </p:nvSpPr>
        <p:spPr>
          <a:xfrm>
            <a:off x="5073936" y="4068418"/>
            <a:ext cx="1907748" cy="1409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Replace missing Payload Mass values with the mean Payload Mass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7E845E-15E5-3D15-D4CF-FC0DE0F2F0DF}"/>
              </a:ext>
            </a:extLst>
          </p:cNvPr>
          <p:cNvCxnSpPr>
            <a:cxnSpLocks/>
          </p:cNvCxnSpPr>
          <p:nvPr/>
        </p:nvCxnSpPr>
        <p:spPr>
          <a:xfrm flipH="1">
            <a:off x="2893516" y="4774410"/>
            <a:ext cx="195466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41DC29-0A8E-5579-9B4F-8489675B5316}"/>
              </a:ext>
            </a:extLst>
          </p:cNvPr>
          <p:cNvSpPr/>
          <p:nvPr/>
        </p:nvSpPr>
        <p:spPr>
          <a:xfrm>
            <a:off x="770014" y="4034266"/>
            <a:ext cx="1907748" cy="1409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Convert Outcome column to Class using one-hot encoding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479132"/>
            <a:ext cx="9745589" cy="484021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Payload Mass – scatter plot using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seaborn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catplot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 – scatter plot using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seaborn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catplot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 Launch Site – scatter plot using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seaborn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catplot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 vs Success Rate – bar chart using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Orbit Type – scatter plot using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seaborn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catplot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 Orbit Type – scatter plot using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seaborn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catplot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 vs Success Rate – line graph using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data visualization notebook: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https://github.com/ictl/IBM-DS0720EN-Project/blob/master/EDA%20with%20Visualization%20Lab.ipynb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389888"/>
            <a:ext cx="9745589" cy="47680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unique launch sites: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UNIQUE LAUNCH_SITE FROM SPACEX;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 begins with ‘KSC’: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* FROM SPACEX WHERE LAUNCH_SITE LIKE 'KSC%' LIMIT 5;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total payload mass carried by boosters launched by NASA (CRS):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SUM(PAYLOAD_MASS__KG_) AS TOTAL_PAYLOAD_MASS FROM SPACEX WHERE CUSTOMER = 'NASA (CRS)’;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4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average payload mass carried by booster version F9 v1.1: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AVG(PAYLOAD_MASS__KG_) AS AVERAGE_PAYLOAD_MASS FROM SPACEX WHERE BOOSTER_VERSION = 'F9 v1.1';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 (1)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087699"/>
            <a:ext cx="10515600" cy="559139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5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date where the first successful landing outcome in drone ship was achieved: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DATE FROM SPACEX WHERE DATE = (SELECT MIN(DATE) FROM SPACEX);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5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names of the boosters which have success in ground pad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UNIQUE BOOSTER_VERSION FROM SPACEX WHERE LANDING__OUTCOME = 'Success (ground pad)' AND PAYLOAD_MASS__KG_ BETWEEN 4000 AND 6000;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7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total number of successful and failure mission outcomes: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MISSION_OUTCOME, COUNT(MISSION_OUTCOME) AS TOTAL FROM SPACEX GROUP BY MISSION_OUTCOME;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7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names of the booster versions which have carried the maximum payload mass: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UNIQUE BOOSTER_VERSION FROM SPACEX WHERE PAYLOAD_MASS__KG_ = (SELECT MAX(PAYLOAD_MASS__KG_) FROM SPACEX);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 (2)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503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378226"/>
            <a:ext cx="10515600" cy="530087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9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records which will display the month names,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ground pad ,booster versions,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2017: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MONTHNAME(DATE) AS MONTH, LANDING__OUTCOME, BOOSTER_VERSION, LAUNCH_SITE FROM SPACEX WHERE LANDING__OUTCOME = 'Success (ground pad)' AND DATE LIKE '2017%';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9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successful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between the date 2010-06-04 and 2017-03-20 in descending order.: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LANDING__OUTCOME, COUNT(LANDING__OUTCOME) AS SUCCESSFUL_LANDING_OUTCOMES FROM SPACEX WHERE LANDING__OUTCOME LIKE 'Success%' AND DATE BETWEEN '2010-06-04' AND '2017-03-20' GROUP BY LANDING__OUTCOME ORDER BY SUCCESSFUL_LANDING_OUTCOMES DESC;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EDA with SQL notebook: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https://github.com/ictl/IBM-DS0720EN-Project/blob/master/EDA%20with%20SQL%20Lab.ipynb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 (3)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418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404730"/>
            <a:ext cx="10515600" cy="482166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markers and circles added to identify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 added to identify successful launches, many of which will have the same coordinate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and lines added to show the distance between a launch site and the nearest highway and railroad routes which materials can be delivered to the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and lines added to show the distance between a launch site and the nearest coastline and city – areas where a rocket could potentially land if launch not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interactive map with Folium map: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https://github.com/ictl/IBM-DS0720EN-Project/blob/master/Interactive%20Visual%20Analytics%20with%20Folium%20Lab.ipynb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maps do not display 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notebooks uploaded to GitHub; the original file in IBM Watson can be found here: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https://eu-gb.dataplatform.cloud.ibm.com/analytics/notebooks/v2/40c96d89-cc44-4e9a-88e7-cbabbbea7e70/view?access_token=5f146469b875b526f4370d145d310dbf4df7cc321ef3bda12ababde630a2ea83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 contained a pie chart showing the proportion of successful launches by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menu allows focusing the pie chart to show the success rate of a particular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showing correlation of payload and success rate for different boosters and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 slider allows focusing the scatter plot to a particular range of payload mass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https://github.com/ictl/IBM-DS0720EN-Project/blob/master/spacex_dash_app.py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08508" y="5340153"/>
            <a:ext cx="10254444" cy="137083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 tested: Logistic Regression (LR), Support Vector Machine (SVM), Decision Tree, K-Nearest Neighbor (KNN)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predictive analysis lab: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https://github.com/ictl/IBM-DS0720EN-Project/blob/master/Machine%20Learning%20Prediction%20Lab.ipynb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D3EAB9C-356D-3442-3B35-B939D3E97AD7}"/>
              </a:ext>
            </a:extLst>
          </p:cNvPr>
          <p:cNvCxnSpPr>
            <a:cxnSpLocks/>
          </p:cNvCxnSpPr>
          <p:nvPr/>
        </p:nvCxnSpPr>
        <p:spPr>
          <a:xfrm>
            <a:off x="2893516" y="2051877"/>
            <a:ext cx="190775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72E86A5-C2B3-9CDA-BC66-CA2B1C4A0F3F}"/>
              </a:ext>
            </a:extLst>
          </p:cNvPr>
          <p:cNvSpPr/>
          <p:nvPr/>
        </p:nvSpPr>
        <p:spPr>
          <a:xfrm>
            <a:off x="770011" y="1396974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Obtain data and create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en-GB" dirty="0"/>
              <a:t> </a:t>
            </a:r>
            <a:r>
              <a:rPr lang="en-GB" dirty="0" err="1"/>
              <a:t>dataframe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16351-C81F-001A-2169-A1ECC30676A1}"/>
              </a:ext>
            </a:extLst>
          </p:cNvPr>
          <p:cNvSpPr/>
          <p:nvPr/>
        </p:nvSpPr>
        <p:spPr>
          <a:xfrm>
            <a:off x="5073935" y="1391504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NumPy array containing the column of the variable we wish to predict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18A27D-9FE9-1C4F-B9BF-4AC087A31772}"/>
              </a:ext>
            </a:extLst>
          </p:cNvPr>
          <p:cNvCxnSpPr>
            <a:cxnSpLocks/>
          </p:cNvCxnSpPr>
          <p:nvPr/>
        </p:nvCxnSpPr>
        <p:spPr>
          <a:xfrm>
            <a:off x="7313116" y="2051875"/>
            <a:ext cx="190775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D98E11D-619E-08E9-F0AA-AA7380F79A66}"/>
              </a:ext>
            </a:extLst>
          </p:cNvPr>
          <p:cNvSpPr/>
          <p:nvPr/>
        </p:nvSpPr>
        <p:spPr>
          <a:xfrm>
            <a:off x="9552299" y="1391503"/>
            <a:ext cx="2003597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Perform </a:t>
            </a:r>
            <a:r>
              <a:rPr lang="en-GB" dirty="0" err="1"/>
              <a:t>preprocessing</a:t>
            </a:r>
            <a:r>
              <a:rPr lang="en-GB" dirty="0"/>
              <a:t> and standardize original </a:t>
            </a:r>
            <a:r>
              <a:rPr lang="en-GB" dirty="0" err="1"/>
              <a:t>dataframe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2137C1-E699-4637-C79F-F70082378FA2}"/>
              </a:ext>
            </a:extLst>
          </p:cNvPr>
          <p:cNvCxnSpPr>
            <a:cxnSpLocks/>
          </p:cNvCxnSpPr>
          <p:nvPr/>
        </p:nvCxnSpPr>
        <p:spPr>
          <a:xfrm>
            <a:off x="10483029" y="2786060"/>
            <a:ext cx="0" cy="102925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6532202-7B94-C05A-9855-4A9688A0499D}"/>
              </a:ext>
            </a:extLst>
          </p:cNvPr>
          <p:cNvSpPr/>
          <p:nvPr/>
        </p:nvSpPr>
        <p:spPr>
          <a:xfrm>
            <a:off x="9550221" y="3903926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Split data into testing and training data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940194-73C0-58D7-89B3-52727A7D15AA}"/>
              </a:ext>
            </a:extLst>
          </p:cNvPr>
          <p:cNvCxnSpPr>
            <a:cxnSpLocks/>
          </p:cNvCxnSpPr>
          <p:nvPr/>
        </p:nvCxnSpPr>
        <p:spPr>
          <a:xfrm flipH="1">
            <a:off x="7552731" y="4555459"/>
            <a:ext cx="16681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5726E92-F036-5888-87D0-0A8BA93DDD1D}"/>
              </a:ext>
            </a:extLst>
          </p:cNvPr>
          <p:cNvSpPr/>
          <p:nvPr/>
        </p:nvSpPr>
        <p:spPr>
          <a:xfrm>
            <a:off x="5073936" y="3815315"/>
            <a:ext cx="1907748" cy="1409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 and then test different classification algorithms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B5CDC9-0864-E6DC-2310-B256D116C817}"/>
              </a:ext>
            </a:extLst>
          </p:cNvPr>
          <p:cNvCxnSpPr>
            <a:cxnSpLocks/>
          </p:cNvCxnSpPr>
          <p:nvPr/>
        </p:nvCxnSpPr>
        <p:spPr>
          <a:xfrm flipH="1">
            <a:off x="2932010" y="4555459"/>
            <a:ext cx="195466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8E730BE-118F-F6CD-DF5D-57E1595196E9}"/>
              </a:ext>
            </a:extLst>
          </p:cNvPr>
          <p:cNvSpPr/>
          <p:nvPr/>
        </p:nvSpPr>
        <p:spPr>
          <a:xfrm>
            <a:off x="363473" y="3815315"/>
            <a:ext cx="2530043" cy="1409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Determine the accuracy of each algorithm and select best performing algorithm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427" y="4157999"/>
            <a:ext cx="10326768" cy="13765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flight numbers represent more recent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recent flight launches are more likely to be successful and launched from CCAPS SLC 40 or KSC LC 39A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10F28B-EF2D-EA21-88B4-F013F85BC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613099"/>
            <a:ext cx="10515600" cy="205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0" y="4185633"/>
            <a:ext cx="10687961" cy="169571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payload mass is more likely to result in a successful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no launches at VAFB SLC 4E with payload mass &gt; 10,000 kg. It may be the case that this launch site is not capable of supporting such a high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D3FB0B-07AA-724A-3BCD-A6A7133F1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05" y="1534555"/>
            <a:ext cx="11285611" cy="220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6748653" y="1646008"/>
            <a:ext cx="3932238" cy="43795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have the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which have a low altitude tend to have a lower success rate, with the exception of VLEO and GTO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Limited conclusions can be drawn from this graph alone, as number of launches and date of launches are not represented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05D1444-7066-CF83-3E68-409DF0D38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1505859"/>
            <a:ext cx="5575273" cy="451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0" y="4023428"/>
            <a:ext cx="10687961" cy="185791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recent flights tend to have an orbit type of VLEO, which has a very low altitude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Recent technological advances improve the success rate of lower altitude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altitude orbits allow more effective observation from Earth and are therefore more useful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083E2C-7353-E4A9-921B-9101825EA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21" y="1476473"/>
            <a:ext cx="10998558" cy="215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4301544"/>
            <a:ext cx="10675048" cy="15674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payload masses are used in the VLEO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has a very low altitude – orbit types with a higher altitude may be more difficult to achieve with a very high payload mass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A03AA5E-8C6A-9F14-4D02-178BF2875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1485625"/>
            <a:ext cx="10675049" cy="20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6446562" y="1650842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generally increased year-on-year from 2013 to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4D10CB4-008A-35DE-F666-3D8FC7874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551338"/>
            <a:ext cx="5193276" cy="398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UNIQUE LAUNCH_SITE FROM SPACEX;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"/>
                <a:cs typeface="Courier New" panose="02070309020205020404" pitchFamily="49" charset="0"/>
              </a:rPr>
              <a:t>Use of ‘UNIQUE’ returns only unique results, removing any duplicates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57DE4-0375-9BCB-E3EF-3C07ADD60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554" y="3137694"/>
            <a:ext cx="14605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3EC67D-A5F4-00DE-73CB-3ADEE3D69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0" y="2725575"/>
            <a:ext cx="10176668" cy="166212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* FROM SPACEX WHERE LAUNCH_SITE LIKE 'KSC%' LIMIT 5;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‘LIKE ‘KSC%’’ will search for string beginning with ‘KSC’, as % is a wildcard character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‘LIMIT 5’ restricts number of records returned to 5.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SUM(PAYLOAD_MASS__KG_) AS TOTAL_PAYLOAD_MASS FROM SPACEX WHERE CUSTOMER = 'NASA (CRS)';</a:t>
            </a: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"/>
                <a:cs typeface="Courier New" panose="02070309020205020404" pitchFamily="49" charset="0"/>
              </a:rPr>
              <a:t>Result: 45596 kg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‘SUM(PAYLOAD_MASS__KG)’ calculates total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‘WHERE CUSTOMER = ‘NASA (CRS)’ filters to only include NASA (CRS)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2002A-DA0D-B1E0-58FE-BB5B7621C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761" y="3683794"/>
            <a:ext cx="18161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AVG(PAYLOAD_MASS__KG_) AS AVERAGE_PAYLOAD_MASS FROM SPACEX WHERE BOOSTER_VERSION = 'F9 v1.1';</a:t>
            </a: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"/>
                <a:cs typeface="Courier New" panose="02070309020205020404" pitchFamily="49" charset="0"/>
              </a:rPr>
              <a:t>Result: 2928 kg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‘AVG(PAYLOAD_MASS__KG)’ calculates average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‘WHERE BOOSTER_VERSION = ‘F9 v1.1’ filters to only include booster version F9 v1.1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11F053-AE5F-C5FF-8A66-26CB1A00C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304" y="3702844"/>
            <a:ext cx="21590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1481070"/>
            <a:ext cx="10326708" cy="48382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can we predict if the Falcon 9 first stage will land?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public APIs and web scraping public web pages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using Folium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using machine learning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visualization to identify features common to successful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most accurate machine learning algorithm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DATE FROM SPACEX WHERE DATE = (SELECT MIN(DATE) FROM SPACEX);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"/>
                <a:cs typeface="Courier New" panose="02070309020205020404" pitchFamily="49" charset="0"/>
              </a:rPr>
              <a:t>Result: 2010-06-04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‘SELECT MIN(DATE) FROM SPACEX’ finds the lowest (i.e. earliest) date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A05CD-26E2-4F48-93DE-36A61D961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611" y="3419341"/>
            <a:ext cx="11684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0" cy="4601586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UNIQUE BOOSTER_VERSION FROM SPACEX WHERE LANDING__OUTCOME = 'Success (ground pad)' AND PAYLOAD_MASS__KG_ BETWEEN 4000 AND 6000;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‘AND’ used to only return results matching both conditions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‘PAYLOAD_MASS__KG_ BETWEEN 4000 AND 6000’ used to find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04662-BDCB-7CC4-0379-C8AE47893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60" y="3429000"/>
            <a:ext cx="16637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MISSION_OUTCOME, COUNT(MISSION_OUTCOME) AS TOTAL FROM SPACEX GROUP BY MISSION_OUTCOME;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‘COUNT(MISSION_OUTCOME)’ when combined with ‘GROUP BY MISSION_OUTCOME’ returns the number of occurrences of each unique value in MISSION_OUTCOME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4B779C-E1D1-A8F9-5C86-8214243B1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004" y="3328194"/>
            <a:ext cx="31496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8232322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UNIQUE BOOSTER_VERSION FROM SPACEX WHERE PAYLOAD_MASS__KG_ = (SELECT MAX(PAYLOAD_MASS__KG_) FROM SPACEX);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"/>
                <a:cs typeface="Courier New" panose="02070309020205020404" pitchFamily="49" charset="0"/>
              </a:rPr>
              <a:t>‘SELECT UNIQUE BOOSTER_VERSION FROM SPACEX’ returns only unique booster versions, removing any duplicates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"/>
                <a:cs typeface="Courier New" panose="02070309020205020404" pitchFamily="49" charset="0"/>
              </a:rPr>
              <a:t>‘SELECT MAX(PAYLOAD_MASS__KG_) FROM SPACEX’ finds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"/>
                <a:cs typeface="Courier New" panose="02070309020205020404" pitchFamily="49" charset="0"/>
              </a:rPr>
              <a:t>Subquery is used to link the two statements together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27277-EFB6-3353-70E8-236A97DBA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122" y="1470606"/>
            <a:ext cx="17145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403797"/>
            <a:ext cx="10515600" cy="502341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MONTHNAME(DATE) AS MONTH, LANDING__OUTCOME, BOOSTER_VERSION, LAUNCH_SITE FROM SPACEX WHERE LANDING__OUTCOME = 'Success (ground pad)' AND DATE LIKE '2017%';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‘MONTHNAME(DATE)’ returns the month name for the given date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‘LANDING__OUTCOME = 'Success (ground pad)’ ’ returns results only where the landing outcome is successful on the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‘DATE LIKE '2017%'’ returns results only where the date begins with ‘2017’ (i.e. year is 2017)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2017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2CF8F-631A-8A5C-5652-7EF16F05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643" y="2487181"/>
            <a:ext cx="4292711" cy="188363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429555"/>
            <a:ext cx="10515600" cy="474740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LANDING__OUTCOME, COUNT(LANDING__OUTCOME) AS SUCCESSFUL_LANDING_OUTCOMES FROM SPACEX WHERE LANDING__OUTCOME LIKE 'Success%' AND DATE BETWEEN '2010-06-04' AND '2017-03-20' GROUP BY LANDING__OUTCOME ORDER BY SUCCESSFUL_LANDING_OUTCOMES DESC;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"/>
                <a:cs typeface="Courier New" panose="02070309020205020404" pitchFamily="49" charset="0"/>
              </a:rPr>
              <a:t>‘COUNT(LANDING__OUTCOME)’ when combined with ‘GROUP BY LANDING__OUTCOME’ returns the number of occurrences of each unique value in LANDING__OUTCOME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"/>
                <a:cs typeface="Courier New" panose="02070309020205020404" pitchFamily="49" charset="0"/>
              </a:rPr>
              <a:t>‘LANDING__OUTCOME LIKE 'Success%'’ returns results where LANDING__OUTCOME begins with ‘Success’.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"/>
                <a:cs typeface="Courier New" panose="02070309020205020404" pitchFamily="49" charset="0"/>
              </a:rPr>
              <a:t>‘DATE BETWEEN '2010-06-04' AND '2017-03-20' ’ returns results between the two dates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"/>
                <a:cs typeface="Courier New" panose="02070309020205020404" pitchFamily="49" charset="0"/>
              </a:rPr>
              <a:t>‘ORDER BY SUCCESSFUL_LANDING_OUTCOMES DESC’ orders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76546-4AD3-358C-25C6-D1176BD0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360" y="2736459"/>
            <a:ext cx="44069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216721" y="1342311"/>
            <a:ext cx="3068890" cy="483465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Launch sites are close to the sea</a:t>
            </a:r>
          </a:p>
          <a:p>
            <a:r>
              <a:rPr lang="en-US" dirty="0"/>
              <a:t>If a rocket launch fails, it will be more likely to land in the sea than on land, where it may cause damage to buildings etc.</a:t>
            </a:r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 of Launch Sites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78CC58-75EC-B9C3-5A13-9302354A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9" y="1342310"/>
            <a:ext cx="7772400" cy="468326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714772" y="1551450"/>
            <a:ext cx="3101593" cy="467494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Most launches took place on the East coast, rather than the West coast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Number of launches per location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DFD2B9-A48A-0489-CA15-DA857813A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9" y="1551450"/>
            <a:ext cx="7772400" cy="467494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4393540"/>
            <a:ext cx="6021290" cy="21844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KSC LC-39A has the highest success rate of the four launch sites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rate per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3710A2-CC65-BEDE-FB00-A009E3E8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054" y="3783650"/>
            <a:ext cx="3378403" cy="2535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7C636D-B8D9-EF97-0CC0-729814838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06" y="1506292"/>
            <a:ext cx="3162300" cy="218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D011D4-EEFA-1FE9-ECC7-F74A20606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506292"/>
            <a:ext cx="2381084" cy="253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9B9BA3-99EA-8930-8E0D-EA82E0D3A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819" y="1362669"/>
            <a:ext cx="33528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76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6" y="1648496"/>
            <a:ext cx="10399485" cy="467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 is a newly formed rocket company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analyzing publicly available data from our competitor, Space X, using data science and machine learning, we can identify features that are characteristic of a successful rocket launch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focusing on these features, we can optimize the probability of success and minimize the cost of a launch, allowing us to make competitive bids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40203" y="1530986"/>
            <a:ext cx="3031431" cy="48962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close to highways and railroads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Allows easy delivery of heavy materials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close to the coastline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Rockets more likely to fall into the ocean, causing less damage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launch sites and points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9340E-FE76-B1D2-F219-CF2BE7AE9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5" y="1530986"/>
            <a:ext cx="7048500" cy="40513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734873" y="1530986"/>
            <a:ext cx="7036761" cy="48962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far away from other cities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Rockets less likely to land in cities if they are further away, minimizing potential damage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launch sites and points of interest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C5353-085B-0620-0AAB-63776225E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195560"/>
            <a:ext cx="2587938" cy="523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88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362163" y="1825625"/>
            <a:ext cx="415343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majority of successful launches were from the KSC LC-39A site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by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F827AF-AA39-3F46-4A50-2F31FEDDB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48" y="1568047"/>
            <a:ext cx="5298963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542469" y="1825625"/>
            <a:ext cx="474314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majority of launches from site KSC LC-39A were successful (76.9%)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for Site KSC LC-39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8F9B0B-732E-CF6A-355F-879C2E302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0" y="1588125"/>
            <a:ext cx="5325989" cy="473655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5034987"/>
            <a:ext cx="10414662" cy="1392224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v1.1 had the lowest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FT had the highest success rate when payload mass &lt; 5300 kg but not between 3800 and 4300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for all boosters with payload mass between 5300 and 7000 kg was 0.</a:t>
            </a: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Success Rate for Payload between 2000 and 7000 kg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FCAA2-9ACD-661B-3CCF-714226CC0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53" y="1354167"/>
            <a:ext cx="9888493" cy="356556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031865" y="1650842"/>
            <a:ext cx="4426107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 algorithms were trained, tested and evaluated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 (LR)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Support Vector Machine (SVM)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K-Nearest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Neighbour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(KNN)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4 algorithms had the same accuracy (83.33%)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9C10A78-11AA-9450-745E-0FD56266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8" y="1371600"/>
            <a:ext cx="6108340" cy="46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016263" y="1493949"/>
            <a:ext cx="4269347" cy="45316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for all 4 algorithms was the same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algorithms predicted successful landings well, but were less accurate at predicting unsuccessful landings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196" name="Picture 4" descr="data:image/png;base64,iVBORw0KGgoAAAANSUhEUgAAAhIAAAHFCAYAAACn7hC1AAAAOXRFWHRTb2Z0d2FyZQBNYXRwbG90bGliIHZlcnNpb24zLjUuMiwgaHR0cHM6Ly9tYXRwbG90bGliLm9yZy8qNh9FAAAACXBIWXMAAA9hAAAPYQGoP6dpAABDK0lEQVR4nO3de3zP9f//8ft7s4NhY2OMjCFsjmOIHDOnJDoh+eQsERbJx0c1UoY+IQpRDp8USZEOFuXQydlEDKU5VOQYtTE7vH5/+Hl/e7fR9vZ6e733drt2eV0uez9fr9fz+Xjt4p2H5+llMwzDEAAAgBO8rA4AAAAUXCQSAADAaSQSAADAaSQSAADAaSQSAADAaSQSAADAaSQSAADAaSQSAADAaSQSAADAaSQS8Gi7d+9Wnz59FBERIX9/fxUtWlT16tXTlClTdPbsWZe2nZSUpBYtWigoKEg2m03Tp083vQ2bzaZx48aZXu8/WbhwoWw2m2w2mzZs2JDjvGEYqlKlimw2m1q2bOlUG7NmzdLChQvzdc+GDRuuGRMA1yhkdQCAq8ybN0+DBw9WtWrVNGrUKEVFRSkjI0Pbt2/XnDlztGnTJq1YscJl7fft21epqalaunSpSpQooYoVK5rexqZNm3TbbbeZXm9eFStWTG+++WaOZGHjxo06dOiQihUr5nTds2bNUsmSJdW7d+8831OvXj1t2rRJUVFRTrcLIH9IJOCRNm3apMcff1xt2rTRypUr5efnZz/Xpk0bjRw5UomJiS6N4fvvv9eAAQPUoUMHl7Vxxx13uKzuvOjWrZvefvttvfbaawoMDLSXv/nmm2rcuLEuXLhwU+LIyMiQzWZTYGCg5b8T4FbD0AY80sSJE2Wz2TR37lyHJOIqX19f3XvvvfbP2dnZmjJliqpXry4/Pz+Fhobq0Ucf1c8//+xwX8uWLVWzZk1t27ZNzZo1U0BAgCpVqqRJkyYpOztb0v91+2dmZmr27Nn2IQBJGjdunP3nv7p6z+HDh+1l69atU8uWLRUSEqLChQsrPDxcDzzwgNLS0uzX5Da08f3336tz584qUaKE/P39VbduXS1atMjhmqtDAEuWLNHYsWNVtmxZBQYGKjY2VgcOHMjbL1nSww8/LElasmSJvez8+fN6//331bdv31zvGT9+vBo1aqTg4GAFBgaqXr16evPNN/XX9wdWrFhRe/fu1caNG+2/v6s9Oldjf+uttzRy5EiVK1dOfn5++vHHH3MMbZw+fVrly5dXkyZNlJGRYa9/3759KlKkiP71r3/l+VkB5I5EAh4nKytL69atU/369VW+fPk83fP4449r9OjRatOmjVatWqUJEyYoMTFRTZo00enTpx2uPXHihB555BH17NlTq1atUocOHTRmzBgtXrxYktSxY0dt2rRJkvTggw9q06ZN9s95dfjwYXXs2FG+vr6aP3++EhMTNWnSJBUpUkSXL1++5n0HDhxQkyZNtHfvXs2YMUMffPCBoqKi1Lt3b02ZMiXH9f/5z3905MgRvfHGG5o7d65++OEHderUSVlZWXmKMzAwUA8++KDmz59vL1uyZIm8vLzUrVu3az7bY489pmXLlumDDz7Q/fffr6FDh2rChAn2a1asWKFKlSopOjra/vv7+zDUmDFjdPToUc2ZM0cfffSRQkNDc7RVsmRJLV26VNu2bdPo0aMlSWlpaXrooYcUHh6uOXPm5Ok5AVyHAXiYEydOGJKM7t275+n65ORkQ5IxePBgh/ItW7YYkoz//Oc/9rIWLVoYkowtW7Y4XBsVFWW0a9fOoUySMWTIEIey+Ph4I7ev3YIFCwxJRkpKimEYhrF8+XJDkrFr167rxi7JiI+Pt3/u3r274efnZxw9etThug4dOhgBAQHG77//bhiGYaxfv96QZNx9990O1y1btsyQZGzatOm67V6Nd9u2bfa6vv/+e8MwDKNBgwZG7969DcMwjBo1ahgtWrS4Zj1ZWVlGRkaG8fzzzxshISFGdna2/dy17r3aXvPmza95bv369Q7lkydPNiQZK1asMHr16mUULlzY2L1793WfEUDe0COBW9769eslKcekvoYNGyoyMlJffPGFQ3mZMmXUsGFDh7LatWvryJEjpsVUt25d+fr6auDAgVq0aJF++umnPN23bt06tW7dOkdPTO/evZWWlpajZ+SvwzvSleeQlK9nadGihSpXrqz58+drz5492rZt2zWHNa7GGBsbq6CgIHl7e8vHx0fPPfeczpw5o5MnT+a53QceeCDP144aNUodO3bUww8/rEWLFmnmzJmqVatWnu8HcG0kEvA4JUuWVEBAgFJSUvJ0/ZkzZyRJYWFhOc6VLVvWfv6qkJCQHNf5+fnp4sWLTkSbu8qVK+vzzz9XaGiohgwZosqVK6ty5cp65ZVXrnvfmTNnrvkcV8//1d+f5ep8kvw8i81mU58+fbR48WLNmTNHVatWVbNmzXK9duvWrWrbtq2kK6tqvvnmG23btk1jx47Nd7u5Pef1Yuzdu7cuXbqkMmXKMDcCMBGJBDyOt7e3WrdurR07duSYLJmbq3+ZHj9+PMe5X3/9VSVLljQtNn9/f0lSenq6Q/nf52FIUrNmzfTRRx/p/Pnz2rx5sxo3bqy4uDgtXbr0mvWHhIRc8zkkmfosf9W7d2+dPn1ac+bMUZ8+fa553dKlS+Xj46OPP/5YXbt2VZMmTRQTE+NUm7lNWr2W48ePa8iQIapbt67OnDmjp556yqk2AeREIgGPNGbMGBmGoQEDBuQ6OTEjI0MfffSRJOmuu+6SJPtkyau2bdum5ORktW7d2rS4rq482L17t0P51Vhy4+3trUaNGum1116TJO3cufOa17Zu3Vrr1q2zJw5X/e9//1NAQIDLlkaWK1dOo0aNUqdOndSrV69rXmez2VSoUCF5e3vbyy5evKi33norx7Vm9fJkZWXp4Ycfls1m0+rVq5WQkKCZM2fqgw8+uOG6AbCPBDxU48aNNXv2bA0ePFj169fX448/rho1aigjI0NJSUmaO3euatasqU6dOqlatWoaOHCgZs6cKS8vL3Xo0EGHDx/Ws88+q/Lly+vJJ580La67775bwcHB6tevn55//nkVKlRICxcu1LFjxxyumzNnjtatW6eOHTsqPDxcly5dsq+MiI2NvWb98fHx+vjjj9WqVSs999xzCg4O1ttvv61PPvlEU6ZMUVBQkGnP8neTJk36x2s6duyoqVOnqkePHho4cKDOnDmj//73v7ku0a1Vq5aWLl2qd999V5UqVZK/v79T8xri4+P11Vdfac2aNSpTpoxGjhypjRs3ql+/foqOjlZERES+6wTwf0gk4LEGDBighg0batq0aZo8ebJOnDghHx8fVa1aVT169NATTzxhv3b27NmqXLmy3nzzTb322msKCgpS+/btlZCQkOucCGcFBgYqMTFRcXFx6tmzp4oXL67+/furQ4cO6t+/v/26unXras2aNYqPj9eJEydUtGhR1axZU6tWrbLPMchNtWrV9O233+o///mPhgwZoosXLyoyMlILFizI1w6RrnLXXXdp/vz5mjx5sjp16qRy5cppwIABCg0NVb9+/RyuHT9+vI4fP64BAwbojz/+UIUKFRz22ciLtWvXKiEhQc8++6xDz9LChQsVHR2tbt266euvv5avr68ZjwfckmyG8ZddYAAAAPKBORIAAMBpJBIAAMBpJBIAAMBpJBIAAHioL7/8Up06dVLZsmVls9m0cuVK+7mMjAyNHj1atWrVUpEiRVS2bFk9+uijOZaP/xMSCQAAPFRqaqrq1KmjV199Nce5tLQ07dy5U88++6x27typDz74QAcPHsyxdf4/YdUGAAC3AJvNphUrVqhLly7XvGbbtm1q2LChjhw5ovDw8DzVyz4SAAAUEOnp6Tm22Pfz88t1UzdnnD9/XjabTcWLF8/zPR6ZSPSt+KDVIQAACoj5h5e7vI2M03l7g+8/SXj1fxo/frxDWXx8vMaNG3fDdV+6dEn//ve/1aNHDwUGBub5Po9MJAAA8ERjxozRiBEjHMrM6I3IyMhQ9+7dlZ2drVmzZuXrXhIJAABcLTvLlGrMHMa4KiMjQ127dlVKSorWrVuXr94IiUQCAADXM7KtjiBXV5OIH374QevXr3fq3UIkEgAAuFq2NYnEn3/+qR9//NH+OSUlRbt27VJwcLDKli2rBx98UDt37tTHH3+srKwsnThxQpIUHByc55fZeeTyTyZbAgDy6qZMtjyebEo9PmGR+bp+w4YNatWqVY7yXr16ady4cYqIiMj1vvXr16tly5Z5aoMeCQAAXMywaGijZcuWul5/gRl9CSQSAAC4mkVDGzcDW2QDAACn0SMBAICruemqDTOQSAAA4Gom7SPhjhjaAAAATqNHAgAAV2NoAwAAOI1VGwAAADnRIwEAgItZtSHVzUAiAQCAq3nw0AaJBAAArubBPRLMkQAAAE6jRwIAAFfz4A2pSCQAAHA1hjYAAAByokcCAABXY9UGAABwGkMbAAAAOdEjAQCAqzG0AQAAnGUYnrv8k6ENAADgNHokAABwNQ+ebEkiAQCAqzFHAgAAOM2DeySYIwEAAJxGjwQAAK7GS7sAAIDTGNoAAADIiR4JAABcjVUbAADAaQxtAAAA5ESPBAAArsbQBgAAcJoHJxIMbQAAAKfRIwEAgIt58mvESSQAAHA1Dx7aIJEAAMDVWP4JAACQEz0SAAC4GkMbAADAaQxtAAAA5ESPBAAArsbQBgAAcBpDGwAAADnRIwEAgKsxtAEAAJxGImGuEiVKyGaz5enas2fPujgaAADgLEsSienTp9t/PnPmjF544QW1a9dOjRs3liRt2rRJn332mZ599lkrwgMAwFwePNnSZhiGYWUADzzwgFq1aqUnnnjCofzVV1/V559/rpUrV+a7zr4VHzQpOgCAp5t/eLnL27i46r+m1FP43qdMqcdMlq/a+Oyzz9S+ffsc5e3atdPnn39uQUQAAJjMyDbncEOWJxIhISFasWJFjvKVK1cqJCTEgogAAPAMX375pTp16qSyZcvKZrPl6OU3DEPjxo1T2bJlVbhwYbVs2VJ79+7NVxuWr9oYP368+vXrpw0bNtjnSGzevFmJiYl64403LI4OAAATWLRqIzU1VXXq1FGfPn30wAMP5Dg/ZcoUTZ06VQsXLlTVqlX1wgsvqE2bNjpw4ICKFSuWpzYsTyR69+6tyMhIzZgxQx988IEMw1BUVJS++eYbNWrUyOrwAAC4cRYNS3To0EEdOnTI9ZxhGJo+fbrGjh2r+++/X5K0aNEilS5dWu+8844ee+yxPLVheSIhSY0aNdLbb79tdRgAANwyUlJSdOLECbVt29Ze5ufnpxYtWujbb78tWIlEdna2fvzxR508eVLZf+v+ad68uUVRAQBgEpOGNtLT05Wenu5Q5ufnJz8/v3zXdeLECUlS6dKlHcpLly6tI0eO5LkeyxOJzZs3q0ePHjpy5Ij+vhLVZrMpKyvLosgAADCJSYlEQkKCxo8f71AWHx+vcePGOV3n3zeINAwjz5tGSm6QSAwaNEgxMTH65JNPFBYWlq/gAQC4lYwZM0YjRoxwKHOmN0KSypQpI+lKz0RYWJi9/OTJkzl6Ka7H8kTihx9+0PLly1WlShWrQwEAwDVM2vvR2WGM3ERERKhMmTJau3atoqOjJUmXL1/Wxo0bNXny5DzXY3ki0ahRI/34448kEgAAz2XR8s8///xTP/74o/1zSkqKdu3apeDgYIWHhysuLk4TJ07U7bffrttvv10TJ05UQECAevTokec2LE8khg4dqpEjR+rEiROqVauWfHx8HM7Xrl3bosgAACjYtm/frlatWtk/Xx0W6dWrlxYuXKinn35aFy9e1ODBg3Xu3Dk1atRIa9asyfMeEpIbvGvDyyvn5po2m80+2cOZyZa8awMAkFc35V0bb5vzEsrCj0wwpR4zWd4jkZKSYnUIAAC4lpu+J8MMlicSFSpUsDoEAABcy6I5EjeD5YnEVfv27dPRo0d1+fJlh/J7773XoogAAMA/sTyR+Omnn3Tfffdpz5499rkR0v9tkMGGVACAAs/a6YguZflrxIcPH66IiAj99ttvCggI0N69e/Xll18qJiZGGzZssDo8AABuXHa2OYcbsrxHYtOmTVq3bp1KlSolLy8veXl5qWnTpkpISNCwYcOUlJRkdYgAAOAaLO+RyMrKUtGiRSVJJUuW1K+//irpyiTMAwcOWBkaAADmoEfCdWrWrKndu3erUqVKatSokaZMmSJfX1/NnTtXlSpVsjo8AABuHMs/XeeZZ55RamqqJOmFF17QPffco2bNmikkJETvvvuuxdEBAIDrsTyRaNeunf3nSpUqad++fTp79qxKlCjBm0ABAB7ByPbcVRuWJxK5CQ4OtjoEAADM46bzG8xgSSJx//335/naDz74wIWRAACAG2FJIhEUFGRFswAAWIPJluZasGCBFc0CAGAN5kgAAACnefAcCcs3pAIAAAUXPRIAALiaB/dIkEgAAOBqvP3Tdf73v/8pPT09R/nly5f1v//9z4KIAABAXtkMw9o0ydvbW8ePH1doaKhD+ZkzZxQaGqqsrKx819m34oNmhQcntOzZVq0eaaeSt5WSJP3ywzF9NGO59mzgTa64tfHdcE/zDy93eRtpUweYUk/AiHmm1GMmy4c2DMPIdSvsn3/+mf0mCqhzx89o+eTFOnnkhCTpzgdaaujcpzWu4yj9+sPPFkcHWIfvxi2M5Z/mi46Ols1mk81mU+vWrVWo0P+FkpWVpZSUFLVv396q8HADvvtih8PnD/67RC17tlXl6Kr8zxK3NL4b8ESWJRJdunSRJO3atUvt2rVT0aJF7ed8fX1VsWJFPfDAAxZFB7PYvLzUoGNj+RX216GdB60OB3AbfDduMexsab74+HhJUsWKFdWtWzf5+/tbFQpcoFy1cI394EX5+PkqPe2SXn1sin79kX9xAXw3blEePLRh+WTLq3bs2KHk5GTZbDZFRUUpOjo6T/elp6fnWPUxtFYvedu8XREm8sjbp5BCypZUQGAR1e/QSM27tdbkbvH8DxO3PL4b7uemTLac3MeUegJGu98rJiyfbHny5El1795dGzZsUPHixWUYhs6fP69WrVpp6dKlKlWq1HXvT0hI0Pjx4x3K6gZFKrp4lCvDxj/Iysi0Tyg7vOeQImpXUWzfu/W//8y1ODLAWnw3bk2GB29IZfk+EkOHDtWFCxe0d+9enT17VufOndP333+vCxcuaNiwYf94/5gxY3T+/HmHo3ZQtZsQOfLFZlMhXx+rowDcD9+NW0O2Yc7hhizvkUhMTNTnn3+uyMhIe1lUVJRee+01tW3b9h/v9/Pzk5+fn0MZwxrWun9UD+3ZkKSzx0/Lv0hhNep0p6rfEaWpvV60OjTAUnw3bmFMtnSd7Oxs+fjkzMZ9fHyU7cFdQZ4sqGSQBkwbqqBSJXTxjzT9vP+IpvZ6Ufu+3m11aICl+G7AE1meSNx1110aPny4lixZorJly0qSfvnlFz355JNq3bq1xdHBGQtGz7Y6BMAt8d24hbnpsIQZLJ8j8eqrr+qPP/5QxYoVVblyZVWpUkURERH6448/NHPmTKvDAwDgxmVnm3O4Ict7JMqXL6+dO3dq7dq12r9/vwzDUFRUlGJjY60ODQAA/APLE4mr2rRpozZt2lgdBgAA5vPgoQ23SCS++OILffHFFzp58mSOCZbz58+3KCoAAEzCqg3XGT9+vJ5//nnFxMQoLCws1zeBAgAA92R5IjFnzhwtXLhQ//rXv6wOBQAA12Bow3UuX76sJk2aWB0GAAAuwxbZLtS/f3+98847VocBAACcYHmPxKVLlzR37lx9/vnnql27do5dLqdOnWpRZAAAmIShDdfZvXu36tatK0n6/vvvHc4x8RIA4BFIJFxn/fr1VocAAIBrefDyT8vnSAAAgILL8h4JAAA8HkMbAADAWYYHJxIMbQAAAKfRIwEAgKt5cI+EJYnEqlWr8nztvffe68JIAAC4CTx4Z0tLEokuXbo4fLbZbDIMw+HzVVlZWTcrLAAAkE+WzJHIzs62H2vWrFHdunW1evVq/f777zp//rw+/fRT1atXT4mJiVaEBwCAubINcw43ZPkcibi4OM2ZM0dNmza1l7Vr104BAQEaOHCgkpOTLYwOAAATuGkSYAbLV20cOnRIQUFBOcqDgoJ0+PDhmx8QAADIM8sTiQYNGiguLk7Hjx+3l504cUIjR45Uw4YNLYwMAABzGIZhypEfmZmZeuaZZxQREaHChQurUqVKev7555Vt8sRPy4c25s+fr/vuu08VKlRQeHi4JOno0aOqWrWqVq5caW1wAACYwYKhjcmTJ2vOnDlatGiRatSooe3bt6tPnz4KCgrS8OHDTWvH8kSiSpUq2r17t9auXav9+/fLMAxFRUUpNjaWt38CADyDBYnEpk2b1LlzZ3Xs2FGSVLFiRS1ZskTbt283tR3LEwnpynLPtm3bqm3btlaHAgCA20pPT1d6erpDmZ+fn/z8/HJc27RpU82ZM0cHDx5U1apV9d133+nrr7/W9OnTTY3JkkRixowZGjhwoPz9/TVjxozrXjts2LCbFBUAAK5h1rs2EhISNH78eIey+Ph4jRs3Lse1o0eP1vnz51W9enV5e3srKytLL774oh5++GFTYrnKZuR39oYJIiIitH37doWEhCgiIuKa19lsNv3000/5rr9vxQdvJDwAwC1k/uHlLm/jfK/WptTjP/fTPPdILF26VKNGjdJLL72kGjVqaNeuXYqLi9PUqVPVq1cvU+KRLOqRSElJyfVnAABwbddKGnIzatQo/fvf/1b37t0lSbVq1dKRI0eUkJBQ8BMJAABuKRa8aiMtLU1eXo67PHh7e3vG8s8RI0bk+dqpU6e6MBIAAFzPrDkS+dGpUye9+OKLCg8PV40aNZSUlKSpU6eqb9++prZjSSKRlJTk8HnHjh3KyspStWrVJEkHDx6Ut7e36tevb0V4AAAUeDNnztSzzz6rwYMH6+TJkypbtqwee+wxPffcc6a2Y0kisX79evvPU6dOVbFixbRo0SKVKFFCknTu3Dn16dNHzZo1syI8AADMZUGPRLFixTR9+nTTl3v+neVbZL/88stKSEiwJxGSVKJECb3wwgt6+eWXLYwMAACTZJt0uCHLE4kLFy7ot99+y1F+8uRJ/fHHHxZEBAAA8sryVRv33Xef+vTpo5dffll33HGHJGnz5s0aNWqU7r//foujAwDgxlkx2fJmsTyRmDNnjp566in17NlTGRkZkqRChQqpX79+eumllyyODgAAE7jpsIQZLE8kAgICNGvWLL300ks6dOiQDMNQlSpVVKRIEatDAwDAFPRI3ARFihRR7dq1rQ4DAADkg9skEgAAeCyGNgAAgLMMD04kLF/+CQAACi56JAAAcDUP7pEgkQAAwMUY2gAAAMgFPRIAALiaB/dIkEgAAOBinjy0QSIBAICLeXIiwRwJAADgNHokAABwMU/ukSCRAADA1Qyb1RG4DEMbAADAaTecSGRlZWnXrl06d+6cGfEAAOBxjGxzDneU70QiLi5Ob775pqQrSUSLFi1Ur149lS9fXhs2bDA7PgAACjwj22bK4Y7ynUgsX75cderUkSR99NFHSklJ0f79+xUXF6exY8eaHiAAAHBf+U4kTp8+rTJlykiSPv30Uz300EOqWrWq+vXrpz179pgeIAAABR1DG39RunRp7du3T1lZWUpMTFRsbKwkKS0tTd7e3qYHCABAQWcYNlMOd5Tv5Z99+vRR165dFRYWJpvNpjZt2kiStmzZourVq5seIAAAcF/5TiTGjRunmjVr6tixY3rooYfk5+cnSfL29ta///1v0wMEAKCgc9dhCTM4tSHVgw8+mKOsV69eNxwMAACeyF1XXJghT4nEjBkz8lzhsGHDnA4GAABPZBhWR+A6eUokpk2blqfKbDYbiQQAALeQPCUSKSkpro4DAACP5clDG05vkX358mUdOHBAmZmZZsYDAIDHYWfLv0hLS1O/fv0UEBCgGjVq6OjRo5KuzI2YNGmS6QECAAD3le9EYsyYMfruu++0YcMG+fv728tjY2P17rvvmhocAACewDDMOdxRvpd/rly5Uu+++67uuOMO2Wz/180SFRWlQ4cOmRocAACewF2HJcyQ7x6JU6dOKTQ0NEd5amqqQ2IBAAA8X74TiQYNGuiTTz6xf76aPMybN0+NGzc2LzIAADwE79r4i4SEBLVv31779u1TZmamXnnlFe3du1ebNm3Sxo0bXREjAAAFmidvkZ3vHokmTZrom2++UVpamipXrqw1a9aodOnS2rRpk+rXr++KGAEAgJty6l0btWrV0qJFi8yOBQAAj5TtpsMSZnAqkcjKytKKFSuUnJwsm82myMhIde7cWYUKOVUdAAAezV3nN5gh33/zf//99+rcubNOnDihatWqSZIOHjyoUqVKadWqVapVq5bpQQIAUJCx/PMv+vfvrxo1aujnn3/Wzp07tXPnTh07dky1a9fWwIEDXREjAABwU/nukfjuu++0fft2lShRwl5WokQJvfjii2rQoIGpwQEA4AncdVdKM+S7R6JatWr67bffcpSfPHlSVapUMSUoAAA8yS3/0q4LFy7Yj4kTJ2rYsGFavny5fv75Z/38889avny54uLiNHnyZFfHCwAA3EiehjaKFy/usP21YRjq2rWrvcz4/302nTp1UlZWlgvCBACg4Lrll3+uX7/e1XEAAOCxbvnlny1atHB1HAAAoAByegeptLQ0HT16VJcvX3Yor1279g0HBQCAJ/HkVRv5TiROnTqlPn36aPXq1bmeZ44EAACOPHmORL6Xf8bFxencuXPavHmzChcurMTERC1atEi33367Vq1a5YoYAQCAm8p3IrFu3TpNmzZNDRo0kJeXlypUqKCePXtqypQpSkhIcEWMAAAUaIZhM+XIr19++UU9e/ZUSEiIAgICVLduXe3YscPUZ8v30EZqaqpCQ0MlScHBwTp16pSqVq2qWrVqaefOnaYGBwCAJ7BijsS5c+d05513qlWrVlq9erVCQ0N16NAhFS9e3NR28p1IVKtWTQcOHFDFihVVt25dvf7666pYsaLmzJmjsLAwU4MDAMATWDFHYvLkySpfvrwWLFhgL6tYsaLp7Tg1R+L48eOSpPj4eCUmJio8PFwzZszQxIkTTQ8QAABckZ6e7rDb9IULF5Senp7rtatWrVJMTIweeughhYaGKjo6WvPmzTM9Jpth3FiHS1pamvbv36/w8HCVLFnSrLhuSCHfclaHALili79+ZXUIgNvxKVnJ5W1sK3efKfV8MqCOxo8f71AWHx+vcePG5bjW399fkjRixAg99NBD2rp1q+Li4vT666/r0UcfNSUeyYREwh2RSAC5I5EAcroZicSWsvebUk/dlCU5eiD8/Pzk5+eX41pfX1/FxMTo22+/tZcNGzZM27Zt06ZNm0yJR8rjHIkRI0bkucKpU6c6HQwAALi2ayUNuQkLC1NUVJRDWWRkpN5//31TY8pTIpGUlJSnyv76Yi8AAHCFFV3/d955pw4cOOBQdvDgQVWoUMHUdnhpFwAALmbFqo0nn3xSTZo00cSJE9W1a1dt3bpVc+fO1dy5c01tJ9+rNgAAgPtr0KCBVqxYoSVLlqhmzZqaMGGCpk+frkceecTUdpx+aRcAAMgbq14jfs899+iee+5xaRskEgAAuFi21QG4EEMbAADAafRIAADgYoY8d1WjUz0Sb731lu68806VLVtWR44ckSRNnz5dH374oanBAQDgCbINcw53lO9EYvbs2RoxYoTuvvtu/f7778rKypIkFS9eXNOnTzc7PgAACrxs2Uw53FG+E4mZM2dq3rx5Gjt2rLy9ve3lMTEx2rNnj6nBAQAA95bvORIpKSmKjo7OUe7n56fU1FRTggIAwJMwR+IvIiIitGvXrhzlq1evzrGnNwAAuLL804zDHeW7R2LUqFEaMmSILl26JMMwtHXrVi1ZskQJCQl64403XBEjAABwU/lOJPr06aPMzEw9/fTTSktLU48ePVSuXDm98sor6t69uytiBACgQPPkoQ2bYRhOLyg5ffq0srOzFRoaamZMN6yQbzmrQwDc0sVfv7I6BMDt+JSs5PI2Ekub8w/t9r8tNaUeM93QhlQlS5Y0Kw4AAFAA5TuRiIiIkM127S6an3766YYCAgDA07jrREkz5DuRiIuLc/ickZGhpKQkJSYmatSoUWbFBQCAx/DkORL5TiSGDx+ea/lrr72m7du333BAAACg4DDt7Z8dOnTQ+++/b1Z1AAB4jGybOYc7Mu3tn8uXL1dwcLBZ1QEA4DHc9T0ZZsh3IhEdHe0w2dIwDJ04cUKnTp3SrFmzTA0OAABP4KYv7jRFvhOJLl26OHz28vJSqVKl1LJlS1WvXt2suAAAQAGQr0QiMzNTFStWVLt27VSmTBlXxQQAgEfx5OWf+ZpsWahQIT3++ONKT093VTwAAHicbJvNlMMd5XvVRqNGjZSUlOSKWAAAQAGT7zkSgwcP1siRI/Xzzz+rfv36KlKkiMP52rVrmxYcAACegMmWkvr27avp06erW7dukqRhw4bZz9lsNhmGIZvNpqysLPOjBACgAPPkORJ5TiQWLVqkSZMmKSUlxZXxAACAAiTPicTVt41XqFDBZcEAAOCJ3HVXSjPka47E9d76CQAAcsfOlv9f1apV/zGZOHv27A0FBAAACo58JRLjx49XUFCQq2IBAMAjsWrj/+vevbtCQ0NdFQsAAB6JORJifgQAAM7y5OWfed7Z8uqqDQAAgKvy3CORne3J+RQAAK7jyf8Uz/cW2QAAIH88eY5Evl/aBQAAcBU9EgAAuJgnTw4gkQAAwMU8OZFgaAMAADiNHgkAAFzM8ODJliQSAAC4GEMbAAAAuaBHAgAAF/PkHgkSCQAAXIydLQEAgNPY2RIAACAX9EgAAOBizJEAAABO8+REgqENAADgNHokAABwMVZtAAAAp7FqAwAAFGgJCQmy2WyKi4sztV56JAAAcDGrJ1tu27ZNc+fOVe3atU2vmx4JAABczDDpcMaff/6pRx55RPPmzVOJEiVu5DFyRSIBAIAHGzJkiDp27KjY2FiX1M/QBgAALpZt0rqN9PR0paenO5T5+fnJz88v1+uXLl2qnTt3atu2baa0nxt6JAAAcLFsk46EhAQFBQU5HAkJCbm2eezYMQ0fPlyLFy+Wv7+/y57NZhiGxy1vLeRbzuoQALd08devrA4BcDs+JSu5vI3nKzxiSj2jD87Pc4/EypUrdd9998nb29telpWVJZvNJi8vL6WnpzuccxZDGwAAFBDXG8b4u9atW2vPnj0OZX369FH16tU1evRoU5IIiUQCAACXs2L5Z7FixVSzZk2HsiJFiigkJCRH+Y0gkQAAwMU8eWdLEgkAAG4RGzZsML1OEgkAAFzMrOWf7ohEAgAAF/PcNIJ9JAAAwA2gRwIAABez+qVdrmRZIrF79+48X+uKt5UBAHCzMEfCBerWrSubzSbDMGSzXX9dTFZW1k2KCgAA5IdlcyRSUlL0008/KSUlRe+//74iIiI0a9YsJSUlKSkpSbNmzVLlypX1/vvvWxUiAACmsPI14q5mWY9EhQoV7D8/9NBDmjFjhu6++257We3atVW+fHk9++yz6tKliwURAgBgDuZIuNiePXsUERGRozwiIkL79u2zICIAAMzjyXMk3GL5Z2RkpF544QVdunTJXpaenq4XXnhBkZGRFkYGAACuxy16JObMmaNOnTqpfPnyqlOnjiTpu+++k81m08cff2xxdAAA3BjP7Y9wk0SiYcOGSklJ0eLFi7V//34ZhqFu3bqpR48eKlKkiNXhAQBwQ5gjcRMEBARo4MCBVocBAADywS3mSEjSW2+9paZNm6ps2bI6cuSIJGnatGn68MMPLY4MAIAbY5j0nztyi0Ri9uzZGjFihDp06KBz587ZN6AqUaKEpk+fbm1wAADcoGyTDnfkFonEzJkzNW/ePI0dO1aFCv3faEtMTIz27NljYWQAAOB63GKOREpKiqKjo3OU+/n5KTU11YKIAAAwD/tIuFhERIR27dqVo3z16tWKioq6+QEBAGAitsh2sVGjRmnIkCG6dOmSDMPQ1q1btWTJEiUkJOiNN96wOjwAAHANbpFI9OnTR5mZmXr66aeVlpamHj16qFy5cnrllVfUvXt3q8ODkwY91ksjRwxSWFio9u47qJEj4/X1N1utDgu4abbv2qMF7yzXvv0/6tSZs3ol4Vm1bt5EkpSRmamZcxfpq03b9fOvx1W0SBHd0SBaTw7qo9BSIRZHDrMxtHETDBgwQEeOHNHJkyd14sQJHTt2TP369bM6LDjpoYfu1dSXxylh0gzFNGynr7/eqo8/Wqzy5ctaHRpw01y8eEnVqlTSf0YMznHu0qV07TtwSI/1fljL5r+q6ROf0ZGjP+uJ0eMtiBSu5smrNmyGYXhcmlTIt5zVIdzyvv36I+1M+l5PDB1jL9uze4NWrUrU2GcmWRjZre3ir19ZHcItq+adHRx6JHKzJ/mAHu4fp7XvL1JYmdCbGN2tzadkJZe30b/ig6bU88bh5abUYybLhjaio6Nls9nydO3OnTtdHA3M5OPjo3r1amvyS685lK9du1GN74ixKCrA/f35Z5psNpuKFePVACg4LEskunTpYv/50qVLmjVrlqKiotS4cWNJ0ubNm7V3714NHpyzS/Cv0tPTlZ6e7lBmGEaekxSYr2TJYBUqVEgnfzvtUH7y5GmV5l9ZQK7S0y9r2uwFurtNSxXlHUMex12HJcxgWSIRHx9v/7l///4aNmyYJkyYkOOaY8eOXbeehIQEjR/vOKZo8yoqm3egecHCKX8fNbPZbDnKAFyZeDkqfpIMI1vPPjXE6nDgAu66vbUZ3GKy5XvvvadHH300R3nPnj31/vvvX/feMWPG6Pz58w6HzauYq0JFHpw+fVaZmZkqXaaUQ3mpUiE6+dspi6IC3FNGZqZGPjtRPx8/oXnTJ9IbgQLHLRKJwoUL6+uvv85R/vXXX8vf3/+69/r5+SkwMNDhYFjDWhkZGdq5c7diWzd3KI+Nba5Nm7dbFBXgfq4mEUeP/ao3pk9U8SB6Uj2VJ6/acIt9JOLi4vT4449rx44duuOOOyRdmSMxf/58PffccxZHB2dMe2WeFi14RTt2fKfNW3ZoQL+eCi9fTq/Pfcvq0ICbJi3too7+/Kv98y+//qb9Bw8pKLCYSpUM0YixL2rfwR/12pTxys7O1ukzZyVJQYHF5OPjY1XYcIFsDx7WdZvln8uWLdMrr7yi5ORkSVJkZKSGDx+url275rsuln+6h0GP9dJTIx9XWFiovt97QE89NU5ffb3F6rBuaSz/vLm27tytvkNH5yjv3CFWg/v1VLsHe+d63/yZk9WwXm0XR4erbsbyz39VuN+Uet468oEp9ZjJbRIJM5FIALkjkQByuhmJRE+TEonFbphIuMXQxlWXL1/WyZMnlZ3tOBIUHh5uUUQAANw4T94i2y0SiR9++EF9+/bVt99+61B+dT+IrKwsiyIDAADX4xaJRO/evVWoUCF9/PHHCgsLY9UFAMCjePI+Em6RSOzatUs7duxQ9erVrQ4FAADTuevSTTO4RSIRFRWl06dP//OFAAAUQJ48R8ItNqSaPHmynn76aW3YsEFnzpzRhQsXHA4AAOCe3KJHIjY2VpLUunVrh3ImWwIAPAFzJFxs/fr1VocAAIDLMEfCxVq0aGF1CAAAwAlukUhclZaWpqNHj+ry5csO5bVrs1UsAKDg8sBNpO3cIpE4deqU+vTpo9WrV+d6njkSAICCjFUbLhYXF6dz585p8+bNKly4sBITE7Vo0SLdfvvtWrVqldXhAQCAa3CLHol169bpww8/VIMGDeTl5aUKFSqoTZs2CgwMVEJCgjp27Gh1iAAAOM2TJ1u6RY9EamqqQkNDJUnBwcE6deqUJKlWrVrauXOnlaEBAHDDDJP+c0dukUhUq1ZNBw4ckCTVrVtXr7/+un755RfNmTNHYWFhFkcHAACuxS2GNuLi4nT8+HFJUnx8vNq1a6fFixfL19dXixYtsjg6AABujCdPtnSLROKRRx6x/xwdHa3Dhw9r//79Cg8PV8mSJS2MDACAG8fyTxcYMWJEnq+dOnWqCyMBAMC1PHmypWWJRFJSUp6us9lsLo4EAAA4y7JEgvdrAABuFe664sIMbjFHAgAAT+bJky3dYvknAAAwV0JCgho0aKBixYopNDRUXbp0sW+1YCYSCQAAXMwwDFOO/Ni4caOGDBmizZs3a+3atcrMzFTbtm2Vmppq6rMxtAEAgItZMbSRmJjo8HnBggUKDQ3Vjh071Lx5c9PaIZEAAKCASE9PV3p6ukOZn5+f/Pz8/vHe8+fPS7ryKgozMbQBAICLmfWujYSEBAUFBTkcCQkJ/9y+YWjEiBFq2rSpatasaeqz0SMBAICLZZu0s+WYMWNybOiYl96IJ554Qrt379bXX39tShx/RSIBAEABkddhjL8aOnSoVq1apS+//FK33Xab6TGRSAAA4GJW7CJhGIaGDh2qFStWaMOGDYqIiHBJOyQSAAC4mBWrNoYMGaJ33nlHH374oYoVK6YTJ05IkoKCglS4cGHT2rEZHvhKskK+5awOAXBLF3/9yuoQALfjU7KSy9toXK6VKfVs+iXvr5e41ruqFixYoN69e5sSj0SPBAAAHulm9ROQSAAA4GIe2PlvRyIBAICL8dIuAACAXNAjAQCAixke3CNBIgEAgIt58hwJhjYAAIDT6JEAAMDFPHmyJYkEAAAuxtAGAABALuiRAADAxRjaAAAATmP5JwAAcFo2cyQAAAByokcCAAAXY2gDAAA4jaENAACAXNAjAQCAizG0AQAAnMbQBgAAQC7okQAAwMUY2gAAAE5jaAMAACAX9EgAAOBiDG0AAACnGUa21SG4DIkEAAAu5smvEWeOBAAAcBo9EgAAuJjhwas2SCQAAHAxhjYAAAByQY8EAAAuxtAGAABwGjtbAgAA5IIeCQAAXIydLQEAgNM8eY4EQxsAAMBp9EgAAOBinryPBIkEAAAu5slDGyQSAAC4GMs/AQAAckGPBAAALsbQBgAAcJonT7ZkaAMAADiNHgkAAFyMoQ0AAOA0Vm0AAADkgh4JAABcjJd2AQAApzG0AQAAkAt6JAAAcDFWbQAAAKd58hwJhjYAAHAxwzBMOZwxa9YsRUREyN/fX/Xr19dXX31l6rORSAAA4KHeffddxcXFaezYsUpKSlKzZs3UoUMHHT161LQ2bIYHDtwU8i1ndQiAW7r4q7n/EgE8gU/JSq5vw6S/lzIu/5Kv6xs1aqR69epp9uzZ9rLIyEh16dJFCQkJpsREjwQAAC5mmHTkx+XLl7Vjxw61bdvWobxt27b69ttvnX6Wv2OyJQAABUR6errS09Mdyvz8/OTn55fj2tOnTysrK0ulS5d2KC9durROnDhhWkwemUhk5rPrB66Rnp6uhIQEjRkzJtc/5MCtiu/Grcesv5fGjRun8ePHO5TFx8dr3Lhx17zHZrM5fDYMI0fZjfDIORJwDxcuXFBQUJDOnz+vwMBAq8MB3AbfDTgrPz0Sly9fVkBAgN577z3dd9999vLhw4dr165d2rhxoykxMUcCAIACws/PT4GBgQ7HtXq1fH19Vb9+fa1du9ahfO3atWrSpIlpMXnk0AYAAJBGjBihf/3rX4qJiVHjxo01d+5cHT16VIMGDTKtDRIJAAA8VLdu3XTmzBk9//zzOn78uGrWrKlPP/1UFSpUMK0NEgm4jJ+fn+Lj45lMBvwN3w3cTIMHD9bgwYNdVj+TLQEAgNOYbAkAAJxGIgEAAJxGIgEAAJxGIuGBWrZsqbi4OPvnihUravr06de9x2azaeXKlS6NK6969+6tLl26uLydhQsXqnjx4i5vB57t7983Vxg3bpzq1q3r0jYAZ7Fq4xawbds2FSlSxOowNG7cOK1cuVK7du2yOhQAgElIJG4BpUqVsjoEAICHYmijgEtNTdWjjz6qokWLKiwsTC+//HKOa/4+tPHDDz+oefPm8vf3V1RUVI7tU3PTsmVLDRs2TE8//bSCg4NVpkyZHC+JOXr0qDp37qyiRYsqMDBQXbt21W+//SbpyjDC+PHj9d1338lms8lms2nhwoV5esbExEQ1bdpUxYsXV0hIiO655x4dOnTIfv7w4cOy2Wz64IMP1KpVKwUEBKhOnTratGmTQz0LFy5UeHi4AgICdN999+nMmTN5ah/Iq8WLFysmJkbFihVTmTJl1KNHD508edJ+fsOGDbLZbPriiy8UExOjgIAANWnSRAcOHHCoZ9KkSSpdurSKFSumfv366dKlSzf7UYA8I5Eo4EaNGqX169drxYoVWrNmjTZs2KAdO3Zc8/rs7Gzdf//98vb21ubNmzVnzhyNHj06T20tWrRIRYoU0ZYtWzRlyhQ9//zz9iTEMAx16dJFZ8+e1caNG7V27VodOnRI3bp1k3Rld7WRI0eqRo0aOn78uI4fP24/909SU1M1YsQIbdu2TV988YW8vLx03333KTs72+G6sWPH6qmnntKuXbtUtWpVPfzww8rMzJQkbdmyRX379tXgwYO1a9cutWrVSi+88EKe2gfy6vLly5owYYK+++47rVy5UikpKerdu3eO68aOHauXX35Z27dvV6FChdS3b1/7uWXLlik+Pl4vvviitm/frrCwMM2aNesmPgWQTwYKrD/++MPw9fU1li5dai87c+aMUbhwYWP48OH2sgoVKhjTpk0zDMMwPvvsM8Pb29s4duyY/fzq1asNScaKFSuu2VaLFi2Mpk2bOpQ1aNDAGD16tGEYhrFmzRrD29vbOHr0qP383r17DUnG1q1bDcMwjPj4eKNOnTr/+Fy9evUyOnfufM3zJ0+eNCQZe/bsMQzDMFJSUgxJxhtvvJGj7eTkZMMwDOPhhx822rdv71BPt27djKCgoH+MB7ieFi1aOHzf/mrr1q2GJOOPP/4wDMMw1q9fb0gyPv/8c/s1n3zyiSHJuHjxomEYhtG4cWNj0KBBDvU0atQoT98dwAr0SBRghw4d0uXLl9W4cWN7WXBwsKpVq3bNe5KTkxUeHq7bbrvNXvbX+6+ndu3aDp/DwsLs3bbJyckqX768ypcvbz8fFRWl4sWLKzk5OU/1X8uhQ4fUo0cPVapUSYGBgYqIiJB0ZSjlWvGFhYVJkkN8f3/OvD43kFdJSUnq3LmzKlSooGLFiqlly5aS+LMKz0YiUYAZTuxunts9NpstT/f6+PjkuO/q8IJhGLnWc63y/OjUqZPOnDmjefPmacuWLdqyZYukK93I14rvapt/jQ9wpdTUVLVt21ZFixbV4sWLtW3bNq1YsUJS/v6sAgUNiUQBVqVKFfn4+Gjz5s32snPnzungwYPXvCcqKkpHjx7Vr7/+ai/7+6REZ1yt99ixY/ayffv26fz584qMjJQk+fr6KisrK1/1njlzRsnJyXrmmWfUunVrRUZG6ty5c07F99ffk6Qcn4EbsX//fp0+fVqTJk1Ss2bNVL16dYeJlnkVGRnJn1UUKCz/LMCKFi2qfv36adSoUQoJCVHp0qU1duxYeXldOz+MjY1VtWrV9Oijj+rll1/WhQsXNHbs2BuOJTY2VrVr19Yjjzyi6dOnKzMzU4MHD1aLFi0UExMj6crqkZSUFO3atUu33XabihUr9o9vPyxRooRCQkI0d+5chYWF6ejRo/r3v/+d7/iGDRumJk2aaMqUKerSpYvWrFmjxMREp54VyE14eLh8fX01c+ZMDRo0SN9//70mTJiQ73qGDx+uXr16KSYmRk2bNtXbb7+tvXv3qlKlSi6IGrhx9EgUcC+99JKaN2+ue++9V7GxsWratKnq169/zeu9vLy0YsUKpaenq2HDhurfv79efPHFG47j6s6YJUqUUPPmzRUbG6tKlSrp3XfftV/zwAMPqH379mrVqpVKlSqlJUuW/GO9Xl5eWrp0qXbs2KGaNWvqySef1EsvvZTv+O644w698cYbmjlzpurWras1a9bomWeeyXc9wLWUKlVKCxcu1HvvvaeoqChNmjRJ//3vf/NdT7du3fTcc89p9OjRql+/vo4cOaLHH3/cBRED5uA14gAAwGn0SAAAAKeRSAAAAKeRSAAAAKeRSAAAAKeRSAAAAKeRSAAAAKeRSAAAAKeRSAAWGjdunOrWrWv/3Lt3b3Xp0uWmx3H48GHZbDbt2rXrmtdUrFhR06dPz3OdCxcuVPHixW84tqubnQFwTyQSwN/07t1bNptNNptNPj4+qlSpkp566imlpqa6vO1XXnlFCxcuzNO1efnLHwBcjXdtALlo3769FixYoIyMDH311Vfq37+/UlNTNXv27BzXZmRk5HgzqrOCgoJMqQcAbhZ6JIBc+Pn5qUyZMipfvrx69OihRx55xN69fnU4Yv78+apUqZL8/PxkGIbOnz+vgQMHKjQ0VIGBgbrrrrv03XffOdQ7adIklS5dWsWKFVO/fv106dIlh/N/H9rIzs7W5MmTVaVKFfn5+Sk8PNz+bpSIiAhJUnR0tGw2m1q2bGm/b8GCBYqMjJS/v7+qV6+uWbNmObSzdetWRUdHy9/fXzExMUpKSsr372jq1KmqVauWihQpovLly2vw4MH6888/c1y3cuVKVa1aVf7+/mrTpo3DG2Il6aOPPlL9+vXl7++vSpUqafz48crMzMy1zcuXL+uJJ55QWFiY/P39VbFiRSUkJOQ7dgDmoUcCyIPChQsrIyPD/vnHH3/UsmXL9P7778vb21uS1LFjRwUHB+vTTz9VUFCQXn/9dbVu3VoHDx5UcHCwli1bpvj4eL322mtq1qyZ3nrrLc2YMeO6b3UcM2aM5s2bp2nTpqlp06Y6fvy49u/fL+lKMtCwYUN9/vnnqlGjhnx9fSVJ8+bNU3x8vF599VVFR0crKSlJAwYMUJEiRdSrVy+lpqbqnnvu0V133aXFixcrJSVFw4cPz/fvxMvLSzNmzLC/1XXw4MF6+umnHZKWtLQ0vfjii1q0aJF8fX01ePBgde/eXd98840k6bPPPlPPnj01Y8YMNWvWTIcOHdLAgQMlSfHx8TnanDFjhlatWqVly5YpPDxcx44dy5GYALjJDAAOevXqZXTu3Nn+ecuWLUZISIjRtWtXwzAMIz4+3vDx8TFOnjxpv+aLL74wAgMDjUuXLjnUVblyZeP11183DMMwGjdubAwaNMjhfKNGjYw6derk2vaFCxcMPz8/Y968ebnGmZKSYkgykpKSHMrLly9vvPPOOw5lEyZMMBo3bmwYhmG8/vrrRnBwsJGammo/P3v27Fzr+qsKFSoY06ZNu+b5ZcuWGSEhIfbPCxYsMCQZmzdvtpclJycbkowtW7YYhmEYzZo1MyZOnOhQz1tvvWWEhYXZP0syVqxYYRiGYQwdOtS46667jOzs7GvGAeDmokcCyMXHH3+sokWLKjMzUxkZGercubNmzpxpP1+hQgWVKlXK/nnHjh36888/FRIS4lDPxYsXdejQIUlScnKyBg0a5HC+cePGWr9+fa4xJCcnKz09Xa1bt85z3KdOndKxY8fUr18/DRgwwF6emZlpn3+RnJysOnXqKCAgwCGO/Fq/fr0mTpyoffv26cKFC8rMzNSlS5eUmpqqIkWKSJIKFSqkmJgY+z3Vq1dX8eLFlZycrIYNG2rHjh3atm2bw6vss7KydOnSJaWlpTnEKF0Z+mnTpo2qVaum9u3b65577lHbtm3zHTsA85BIALlo1aqVZs+eLR8fH5UtWzbHZMqrf1FelZ2drbCwMG3YsCFHXc4ugSxcuHC+78nOzpZ0ZXijUaNGDueuDsEYhuFUPH915MgR3X333Ro0aJAmTJig4OBgff311+rXr5/DEJB0Zfnm310ty87O1vjx43X//ffnuMbf3z9HWb169ZSSkqLVq1fr888/V9euXRUbG6vly5ff8DMBcA6JBJCLIkWKqEqVKnm+vl69ejpx4oQKFSqkihUr5npNZGSkNm/erEcffdRetnnz5mvWefvtt6tw4cL64osv1L9//xznr86JyMrKspeVLl1a5cqV008//aRHHnkk13qjoqL01ltv6eLFi/Zk5Xpx5Gb79u3KzMzUyy+/LC+vK3O2ly1bluO6zMxMbd++XQ0bNpQkHThwQL///ruqV68u6crv7cCBA/n6XQcGBqpbt27q1q2bHnzwQbVv315nz55VcHBwvp4BgDlIJAATxMbGqnHjxurSpYsmT56satWq6ddff9Wnn36qLl26KCYmRsOHD1evXr0UExOjpk2b6u2339bevXuvOdnS399fo0eP1tNPPy1fX1/deeedOnXqlPbu3at+/fopNDRUhQsXVmJiom677Tb5+/srKChI48aN07BhwxQYGKgOHTooPT1d27dv17lz5zRixAj16NFDY8eOVb9+/fTMM8/o8OHD+u9//5uv561cubIyMzM1c+ZMderUSd98843mzJmT4zofHx8NHTpUM2bMkI+Pj5544gndcccd9sTiueee0z333KPy5cvroYcekpeXl3bv3q09e/bohRdeyFHftGnTFBYWprp168rLy0vvvfeeypQpY8rGVwCcw/JPwAQ2m02ffvqpmjdvrr59+6pq1arq3r27Dh8+rNKlS0uSunXrpueee06jR49W/fr1deTIET3++OPXrffZZ5/VyJEj9dxzzykyMlLdunXTyZMnJV2ZfzBjxgy9/vrrKlu2rDp37ixJ6t+/v9544w0tXLhQtWrVUosWLbRw4UL7ctGiRYvqo48+0r59+xQdHa2xY8dq8uTJ+XreunXraurUqZo8ebJq1qypt99+O9dlmAEBARo9erR69Oihxo0bq3Dhwlq6dKn9fLt27fTxxx9r7dq1atCgge644w5NnTpVFSpUyLXdokWLavLkyYqJiVGDBg10+PBhffrpp/ZeEQA3n80wY8AUAADckkjjAQCA00gkAACA00gkAACA00gkAACA00gkAACA00gkAACA00gkAACA00gkAACA00gkAACA00gkAACA00gkAACA00gkAACA0/4fSJA9PyZ/6KAAAAAASUVORK5CYII=">
            <a:extLst>
              <a:ext uri="{FF2B5EF4-FFF2-40B4-BE49-F238E27FC236}">
                <a16:creationId xmlns:a16="http://schemas.microsoft.com/office/drawing/2014/main" id="{C7F24B7E-BD77-66A1-1F30-49447CEFC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394318"/>
            <a:ext cx="5888373" cy="503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2" y="1511808"/>
            <a:ext cx="10515600" cy="471458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Purely from visual EDA, the following characteristics appear to be more likely to result in a successful launch: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KSC LC-39A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VLEO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payload mass of ~15,000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should be used to predict success rate as it can take into account multiple variables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4 machine learning algorithms tested (LR, SVM, Decision Tree, KNN) had the same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4 algorithms can be used to predict if the launch will be successful, however, they may predict some false positives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we can maximize the success rate, we can reduce the cost of launches and make more competitive bids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repository: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https://github.com/ictl/IBM-DS0720EN-Project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vs Success Rate for all sites and payload mass between 0 and 10,000 kg:</a:t>
            </a: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5B375A-BE11-5359-4755-766A4524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71" y="3159254"/>
            <a:ext cx="10743687" cy="344608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087699"/>
            <a:ext cx="10104817" cy="570498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rgbClr val="0B49CB"/>
                </a:solidFill>
                <a:latin typeface="Abadi"/>
              </a:rPr>
              <a:t>Data collected from SpaceX public API and web scraping relevant Wikipedia pages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rgbClr val="0B49CB"/>
                </a:solidFill>
                <a:latin typeface="Abadi"/>
              </a:rPr>
              <a:t>Filter to only include relevant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rgbClr val="0B49CB"/>
                </a:solidFill>
                <a:latin typeface="Abadi"/>
              </a:rPr>
              <a:t>Replace missing data with mean values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rgbClr val="0B49CB"/>
                </a:solidFill>
                <a:latin typeface="Abadi"/>
              </a:rPr>
              <a:t>One-hot encoding to convert categorial columns to numerical 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rgbClr val="0B49CB"/>
                </a:solidFill>
                <a:latin typeface="Abadi"/>
              </a:rPr>
              <a:t>Logistic Regression, SVM, Decision Tree and KNN models tested and accuracy determined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 launch data obtained from the SpaceX API: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https://api.spacexdata.com/v4/launches/past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Historical Falcon 9 and Falcon Heavy launch data obtained from Wikipedia: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https://en.wikipedia.org/w/index.php?title=List_of_Falcon_9_and_Falcon_Heavy_launches&amp;oldid=1027686922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526390" y="5671929"/>
            <a:ext cx="9979784" cy="853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SpaceX API calls notebook: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https://github.com/ictl/IBM-DS0720EN-Project/blob/master/Data%20Collection%20API%20Lab.ipynb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C8D1B1-27D1-525F-3EB3-10C633BF5432}"/>
              </a:ext>
            </a:extLst>
          </p:cNvPr>
          <p:cNvCxnSpPr>
            <a:cxnSpLocks/>
          </p:cNvCxnSpPr>
          <p:nvPr/>
        </p:nvCxnSpPr>
        <p:spPr>
          <a:xfrm>
            <a:off x="2893516" y="2157895"/>
            <a:ext cx="190775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F8B617-A23D-B430-ADD1-C094AB7ED01A}"/>
              </a:ext>
            </a:extLst>
          </p:cNvPr>
          <p:cNvSpPr/>
          <p:nvPr/>
        </p:nvSpPr>
        <p:spPr>
          <a:xfrm>
            <a:off x="770011" y="1502992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Send GET request using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en-GB" dirty="0"/>
              <a:t> Python library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197A32-38CE-82AD-AFF7-EB2A3CE51D27}"/>
              </a:ext>
            </a:extLst>
          </p:cNvPr>
          <p:cNvSpPr/>
          <p:nvPr/>
        </p:nvSpPr>
        <p:spPr>
          <a:xfrm>
            <a:off x="5073935" y="1497522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SpaceX REST API returns response in JSON format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B86EA0-5E83-FDB4-E967-1F4A7F6B5D4A}"/>
              </a:ext>
            </a:extLst>
          </p:cNvPr>
          <p:cNvCxnSpPr>
            <a:cxnSpLocks/>
          </p:cNvCxnSpPr>
          <p:nvPr/>
        </p:nvCxnSpPr>
        <p:spPr>
          <a:xfrm>
            <a:off x="7313116" y="2157893"/>
            <a:ext cx="190775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EB6AD18-7939-AD12-50FB-8966297E199D}"/>
              </a:ext>
            </a:extLst>
          </p:cNvPr>
          <p:cNvSpPr/>
          <p:nvPr/>
        </p:nvSpPr>
        <p:spPr>
          <a:xfrm>
            <a:off x="9552299" y="1497521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JSON data containing flight data converted to a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en-GB" dirty="0"/>
              <a:t> </a:t>
            </a:r>
            <a:r>
              <a:rPr lang="en-GB" dirty="0" err="1"/>
              <a:t>dataframe</a:t>
            </a:r>
            <a:endParaRPr lang="en-GB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29C5AE-810C-56C8-CB93-8B2874733B66}"/>
              </a:ext>
            </a:extLst>
          </p:cNvPr>
          <p:cNvCxnSpPr>
            <a:cxnSpLocks/>
          </p:cNvCxnSpPr>
          <p:nvPr/>
        </p:nvCxnSpPr>
        <p:spPr>
          <a:xfrm>
            <a:off x="10483029" y="3039163"/>
            <a:ext cx="0" cy="102925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76A869D-6F45-02CA-DCC6-8128C7C9CDDC}"/>
              </a:ext>
            </a:extLst>
          </p:cNvPr>
          <p:cNvSpPr/>
          <p:nvPr/>
        </p:nvSpPr>
        <p:spPr>
          <a:xfrm>
            <a:off x="9550221" y="4157029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filtered to only contain Falcon 9 launches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2437241-A65C-6410-9B13-F15FF4661F40}"/>
              </a:ext>
            </a:extLst>
          </p:cNvPr>
          <p:cNvCxnSpPr>
            <a:cxnSpLocks/>
          </p:cNvCxnSpPr>
          <p:nvPr/>
        </p:nvCxnSpPr>
        <p:spPr>
          <a:xfrm flipH="1">
            <a:off x="7552731" y="4808562"/>
            <a:ext cx="16681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B1A6BCB-23B4-9100-5EB8-F9ADA7585849}"/>
              </a:ext>
            </a:extLst>
          </p:cNvPr>
          <p:cNvSpPr/>
          <p:nvPr/>
        </p:nvSpPr>
        <p:spPr>
          <a:xfrm>
            <a:off x="5073936" y="4068418"/>
            <a:ext cx="1907748" cy="1409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Replace missing Payload Mass values with the mean Payload Mass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487680" y="5657094"/>
            <a:ext cx="9835763" cy="10485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web scraping notebook: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https://github.com/ictl/IBM-DS0720EN-Project/blob/master/Data%20Collection%20with%20Web%20Scraping%20Lab.ipynb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  <a:endParaRPr lang="en-US" dirty="0">
              <a:solidFill>
                <a:srgbClr val="0B49CB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D007C1-2676-2F27-5B4B-52121F88BC50}"/>
              </a:ext>
            </a:extLst>
          </p:cNvPr>
          <p:cNvCxnSpPr>
            <a:cxnSpLocks/>
          </p:cNvCxnSpPr>
          <p:nvPr/>
        </p:nvCxnSpPr>
        <p:spPr>
          <a:xfrm>
            <a:off x="2893516" y="2051877"/>
            <a:ext cx="190775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A444067-D41A-BDA4-6EF8-5CC6660374A1}"/>
              </a:ext>
            </a:extLst>
          </p:cNvPr>
          <p:cNvSpPr/>
          <p:nvPr/>
        </p:nvSpPr>
        <p:spPr>
          <a:xfrm>
            <a:off x="770011" y="1396974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Send GET request using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en-GB" dirty="0"/>
              <a:t> Python library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76DA7D-3BF3-4D02-C43E-F58B48F47BD8}"/>
              </a:ext>
            </a:extLst>
          </p:cNvPr>
          <p:cNvSpPr/>
          <p:nvPr/>
        </p:nvSpPr>
        <p:spPr>
          <a:xfrm>
            <a:off x="5073935" y="1391504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Wikipedia web server returns HTML response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5EEA39-D9B4-3956-6A19-99F3D91C12ED}"/>
              </a:ext>
            </a:extLst>
          </p:cNvPr>
          <p:cNvCxnSpPr>
            <a:cxnSpLocks/>
          </p:cNvCxnSpPr>
          <p:nvPr/>
        </p:nvCxnSpPr>
        <p:spPr>
          <a:xfrm>
            <a:off x="7313116" y="2051875"/>
            <a:ext cx="190775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942F0C6-115C-AA21-967F-912269F625AD}"/>
              </a:ext>
            </a:extLst>
          </p:cNvPr>
          <p:cNvSpPr/>
          <p:nvPr/>
        </p:nvSpPr>
        <p:spPr>
          <a:xfrm>
            <a:off x="9552299" y="1391503"/>
            <a:ext cx="2003597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BeautifulSoup</a:t>
            </a:r>
            <a:r>
              <a:rPr lang="en-GB" dirty="0"/>
              <a:t> object created from HTML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24A261-2D23-F659-2C4C-A4D0A22B3BB8}"/>
              </a:ext>
            </a:extLst>
          </p:cNvPr>
          <p:cNvCxnSpPr>
            <a:cxnSpLocks/>
          </p:cNvCxnSpPr>
          <p:nvPr/>
        </p:nvCxnSpPr>
        <p:spPr>
          <a:xfrm>
            <a:off x="10483029" y="2786060"/>
            <a:ext cx="0" cy="102925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D97DD28-0CC5-901B-5A2A-7C0510B0ECBB}"/>
              </a:ext>
            </a:extLst>
          </p:cNvPr>
          <p:cNvSpPr/>
          <p:nvPr/>
        </p:nvSpPr>
        <p:spPr>
          <a:xfrm>
            <a:off x="9550221" y="3903926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Extract data from relevant table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586C1F-8B27-8D71-BE4E-16E173DBFEDA}"/>
              </a:ext>
            </a:extLst>
          </p:cNvPr>
          <p:cNvCxnSpPr>
            <a:cxnSpLocks/>
          </p:cNvCxnSpPr>
          <p:nvPr/>
        </p:nvCxnSpPr>
        <p:spPr>
          <a:xfrm flipH="1">
            <a:off x="7552731" y="4555459"/>
            <a:ext cx="16681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C2E570A-56CB-687B-A47F-EA3BAD8B9253}"/>
              </a:ext>
            </a:extLst>
          </p:cNvPr>
          <p:cNvSpPr/>
          <p:nvPr/>
        </p:nvSpPr>
        <p:spPr>
          <a:xfrm>
            <a:off x="5073936" y="3815315"/>
            <a:ext cx="1907748" cy="1409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en-GB" dirty="0"/>
              <a:t> </a:t>
            </a:r>
            <a:r>
              <a:rPr lang="en-GB" dirty="0" err="1"/>
              <a:t>dataframe</a:t>
            </a:r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2924</Words>
  <Application>Microsoft Macintosh PowerPoint</Application>
  <PresentationFormat>Widescreen</PresentationFormat>
  <Paragraphs>324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IBM Plex Mono Text</vt:lpstr>
      <vt:lpstr>Abadi</vt:lpstr>
      <vt:lpstr>Arial</vt:lpstr>
      <vt:lpstr>Calibri</vt:lpstr>
      <vt:lpstr>Calibri Light</vt:lpstr>
      <vt:lpstr>Courier New</vt:lpstr>
      <vt:lpstr>IBM Plex Mono SemiBold</vt:lpstr>
      <vt:lpstr>Princetown LET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Lam, Ivan</cp:lastModifiedBy>
  <cp:revision>223</cp:revision>
  <dcterms:created xsi:type="dcterms:W3CDTF">2021-04-29T18:58:00Z</dcterms:created>
  <dcterms:modified xsi:type="dcterms:W3CDTF">2022-12-04T22:09:21Z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</Properties>
</file>